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09" r:id="rId3"/>
  </p:sldMasterIdLst>
  <p:notesMasterIdLst>
    <p:notesMasterId r:id="rId30"/>
  </p:notesMasterIdLst>
  <p:sldIdLst>
    <p:sldId id="256" r:id="rId4"/>
    <p:sldId id="257" r:id="rId5"/>
    <p:sldId id="258" r:id="rId6"/>
    <p:sldId id="259" r:id="rId7"/>
    <p:sldId id="260" r:id="rId8"/>
    <p:sldId id="261" r:id="rId9"/>
    <p:sldId id="263" r:id="rId10"/>
    <p:sldId id="262" r:id="rId11"/>
    <p:sldId id="264" r:id="rId12"/>
    <p:sldId id="265" r:id="rId13"/>
    <p:sldId id="266" r:id="rId14"/>
    <p:sldId id="267" r:id="rId15"/>
    <p:sldId id="268" r:id="rId16"/>
    <p:sldId id="269" r:id="rId17"/>
    <p:sldId id="270" r:id="rId18"/>
    <p:sldId id="271" r:id="rId19"/>
    <p:sldId id="276" r:id="rId20"/>
    <p:sldId id="272" r:id="rId21"/>
    <p:sldId id="273" r:id="rId22"/>
    <p:sldId id="274" r:id="rId23"/>
    <p:sldId id="275" r:id="rId24"/>
    <p:sldId id="277" r:id="rId25"/>
    <p:sldId id="278" r:id="rId26"/>
    <p:sldId id="279" r:id="rId27"/>
    <p:sldId id="281"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9C532-0BF2-4335-9608-D5F9AD5E3734}" type="datetimeFigureOut">
              <a:rPr lang="en-US" smtClean="0"/>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6EF9F8-586D-4AAA-8BFF-A8518A749AD5}" type="slidenum">
              <a:rPr lang="en-US" smtClean="0"/>
              <a:t>‹#›</a:t>
            </a:fld>
            <a:endParaRPr lang="en-US"/>
          </a:p>
        </p:txBody>
      </p:sp>
    </p:spTree>
    <p:extLst>
      <p:ext uri="{BB962C8B-B14F-4D97-AF65-F5344CB8AC3E}">
        <p14:creationId xmlns:p14="http://schemas.microsoft.com/office/powerpoint/2010/main" val="62239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EF9F8-586D-4AAA-8BFF-A8518A749AD5}" type="slidenum">
              <a:rPr lang="en-US" smtClean="0"/>
              <a:t>1</a:t>
            </a:fld>
            <a:endParaRPr lang="en-US"/>
          </a:p>
        </p:txBody>
      </p:sp>
    </p:spTree>
    <p:extLst>
      <p:ext uri="{BB962C8B-B14F-4D97-AF65-F5344CB8AC3E}">
        <p14:creationId xmlns:p14="http://schemas.microsoft.com/office/powerpoint/2010/main" val="346285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EF9F8-586D-4AAA-8BFF-A8518A749AD5}" type="slidenum">
              <a:rPr lang="en-US" smtClean="0"/>
              <a:t>2</a:t>
            </a:fld>
            <a:endParaRPr lang="en-US"/>
          </a:p>
        </p:txBody>
      </p:sp>
    </p:spTree>
    <p:extLst>
      <p:ext uri="{BB962C8B-B14F-4D97-AF65-F5344CB8AC3E}">
        <p14:creationId xmlns:p14="http://schemas.microsoft.com/office/powerpoint/2010/main" val="172906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EF9F8-586D-4AAA-8BFF-A8518A749AD5}" type="slidenum">
              <a:rPr lang="en-US" smtClean="0"/>
              <a:t>12</a:t>
            </a:fld>
            <a:endParaRPr lang="en-US"/>
          </a:p>
        </p:txBody>
      </p:sp>
    </p:spTree>
    <p:extLst>
      <p:ext uri="{BB962C8B-B14F-4D97-AF65-F5344CB8AC3E}">
        <p14:creationId xmlns:p14="http://schemas.microsoft.com/office/powerpoint/2010/main" val="60415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6EF9F8-586D-4AAA-8BFF-A8518A749AD5}" type="slidenum">
              <a:rPr lang="en-US" smtClean="0"/>
              <a:t>26</a:t>
            </a:fld>
            <a:endParaRPr lang="en-US"/>
          </a:p>
        </p:txBody>
      </p:sp>
    </p:spTree>
    <p:extLst>
      <p:ext uri="{BB962C8B-B14F-4D97-AF65-F5344CB8AC3E}">
        <p14:creationId xmlns:p14="http://schemas.microsoft.com/office/powerpoint/2010/main" val="78243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187151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345318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4E442-6161-44D0-821F-87F4ED8414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4E442-6161-44D0-821F-87F4ED84143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4E442-6161-44D0-821F-87F4ED84143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4E442-6161-44D0-821F-87F4ED84143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59BBB2-B246-4310-A36A-A4EF43151D31}" type="datetimeFigureOut">
              <a:rPr lang="en-US" smtClean="0"/>
              <a:t>4/9/2013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44E442-6161-44D0-821F-87F4ED84143E}"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59BBB2-B246-4310-A36A-A4EF43151D31}" type="datetimeFigureOut">
              <a:rPr lang="en-US" smtClean="0"/>
              <a:t>4/9/2013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44E442-6161-44D0-821F-87F4ED84143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259BBB2-B246-4310-A36A-A4EF43151D31}" type="datetimeFigureOut">
              <a:rPr lang="en-US" smtClean="0"/>
              <a:t>4/9/2013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44E442-6161-44D0-821F-87F4ED84143E}"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4E442-6161-44D0-821F-87F4ED84143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44E442-6161-44D0-821F-87F4ED84143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3608165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4E442-6161-44D0-821F-87F4ED84143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44E442-6161-44D0-821F-87F4ED84143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18715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3608165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3406018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650611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2451534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22234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1730725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133500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3406018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2989531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345318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65061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245153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222348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173072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133500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259BBB2-B246-4310-A36A-A4EF43151D31}" type="datetimeFigureOut">
              <a:rPr lang="en-US" smtClean="0"/>
              <a:t>4/9/2013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44E442-6161-44D0-821F-87F4ED84143E}" type="slidenum">
              <a:rPr lang="en-US" smtClean="0"/>
              <a:t>‹#›</a:t>
            </a:fld>
            <a:endParaRPr lang="en-US"/>
          </a:p>
        </p:txBody>
      </p:sp>
    </p:spTree>
    <p:extLst>
      <p:ext uri="{BB962C8B-B14F-4D97-AF65-F5344CB8AC3E}">
        <p14:creationId xmlns:p14="http://schemas.microsoft.com/office/powerpoint/2010/main" val="2989531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Tree>
    <p:extLst>
      <p:ext uri="{BB962C8B-B14F-4D97-AF65-F5344CB8AC3E}">
        <p14:creationId xmlns:p14="http://schemas.microsoft.com/office/powerpoint/2010/main" val="2989252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4/9/2013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QuestionShape"/>
          <p:cNvSpPr/>
          <p:nvPr userDrawn="1"/>
        </p:nvSpPr>
        <p:spPr>
          <a:xfrm>
            <a:off x="127000" y="127000"/>
            <a:ext cx="8890000" cy="2857500"/>
          </a:xfrm>
          <a:prstGeom prst="rect">
            <a:avLst/>
          </a:prstGeom>
        </p:spPr>
        <p:txBody>
          <a:bodyPr vert="horz" lIns="91440" tIns="45720" rIns="91440" bIns="45720" rtlCol="0" anchor="ctr">
            <a:normAutofit/>
          </a:bodyPr>
          <a:lstStyle/>
          <a:p>
            <a:pPr lvl="0" algn="ctr">
              <a:spcBef>
                <a:spcPct val="0"/>
              </a:spcBef>
              <a:buNone/>
            </a:pPr>
            <a:r>
              <a:rPr lang="en-US" sz="4400" smtClean="0">
                <a:solidFill>
                  <a:schemeClr val="tx1"/>
                </a:solidFill>
                <a:latin typeface="+mj-lt"/>
                <a:ea typeface="+mj-ea"/>
                <a:cs typeface="+mj-cs"/>
              </a:rPr>
              <a:t>iRespond Question Master</a:t>
            </a:r>
            <a:endParaRPr lang="en-US" sz="4400">
              <a:solidFill>
                <a:schemeClr val="tx1"/>
              </a:solidFill>
              <a:latin typeface="+mj-lt"/>
              <a:ea typeface="+mj-ea"/>
              <a:cs typeface="+mj-cs"/>
            </a:endParaRPr>
          </a:p>
        </p:txBody>
      </p:sp>
      <p:sp>
        <p:nvSpPr>
          <p:cNvPr id="16" name="AShape"/>
          <p:cNvSpPr/>
          <p:nvPr userDrawn="1"/>
        </p:nvSpPr>
        <p:spPr>
          <a:xfrm>
            <a:off x="127000" y="31115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A.) Response A</a:t>
            </a:r>
            <a:endParaRPr lang="en-US" sz="3200">
              <a:solidFill>
                <a:schemeClr val="tx1"/>
              </a:solidFill>
            </a:endParaRPr>
          </a:p>
        </p:txBody>
      </p:sp>
      <p:sp>
        <p:nvSpPr>
          <p:cNvPr id="22" name="BShape"/>
          <p:cNvSpPr/>
          <p:nvPr userDrawn="1"/>
        </p:nvSpPr>
        <p:spPr>
          <a:xfrm>
            <a:off x="127000" y="38354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B.) Response B</a:t>
            </a:r>
            <a:endParaRPr lang="en-US" sz="3200">
              <a:solidFill>
                <a:schemeClr val="tx1"/>
              </a:solidFill>
            </a:endParaRPr>
          </a:p>
        </p:txBody>
      </p:sp>
      <p:sp>
        <p:nvSpPr>
          <p:cNvPr id="23" name="CShape"/>
          <p:cNvSpPr/>
          <p:nvPr userDrawn="1"/>
        </p:nvSpPr>
        <p:spPr>
          <a:xfrm>
            <a:off x="127000" y="45593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C.) Response C</a:t>
            </a:r>
            <a:endParaRPr lang="en-US" sz="3200">
              <a:solidFill>
                <a:schemeClr val="tx1"/>
              </a:solidFill>
            </a:endParaRPr>
          </a:p>
        </p:txBody>
      </p:sp>
      <p:sp>
        <p:nvSpPr>
          <p:cNvPr id="24" name="DShape"/>
          <p:cNvSpPr/>
          <p:nvPr userDrawn="1"/>
        </p:nvSpPr>
        <p:spPr>
          <a:xfrm>
            <a:off x="127000" y="52832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D.) Response D</a:t>
            </a:r>
            <a:endParaRPr lang="en-US" sz="3200">
              <a:solidFill>
                <a:schemeClr val="tx1"/>
              </a:solidFill>
            </a:endParaRPr>
          </a:p>
        </p:txBody>
      </p:sp>
      <p:sp>
        <p:nvSpPr>
          <p:cNvPr id="25" name="EShape"/>
          <p:cNvSpPr/>
          <p:nvPr userDrawn="1"/>
        </p:nvSpPr>
        <p:spPr>
          <a:xfrm>
            <a:off x="127000" y="6007100"/>
            <a:ext cx="8890000" cy="711200"/>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Font typeface="Arial" pitchFamily="34" charset="0"/>
              <a:buNone/>
            </a:pPr>
            <a:r>
              <a:rPr lang="en-US" sz="3200" smtClean="0">
                <a:solidFill>
                  <a:schemeClr val="tx1"/>
                </a:solidFill>
              </a:rPr>
              <a:t>E.) Response E</a:t>
            </a:r>
            <a:endParaRPr lang="en-US" sz="3200">
              <a:solidFill>
                <a:schemeClr val="tx1"/>
              </a:solidFill>
            </a:endParaRPr>
          </a:p>
        </p:txBody>
      </p:sp>
      <p:sp>
        <p:nvSpPr>
          <p:cNvPr id="26"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27"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iRespond Graph</a:t>
            </a:r>
            <a:endParaRPr lang="en-US"/>
          </a:p>
        </p:txBody>
      </p:sp>
      <p:grpSp>
        <p:nvGrpSpPr>
          <p:cNvPr id="37" name="CorrectBarGroup"/>
          <p:cNvGrpSpPr/>
          <p:nvPr userDrawn="1"/>
        </p:nvGrpSpPr>
        <p:grpSpPr>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PercentLabelGroup"/>
          <p:cNvGrpSpPr/>
          <p:nvPr userDrawn="1"/>
        </p:nvGrpSpPr>
        <p:grpSpPr>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67%</a:t>
              </a:r>
              <a:endParaRPr lang="en-US" sz="2800">
                <a:solidFill>
                  <a:srgbClr val="000000"/>
                </a:solidFill>
              </a:endParaRPr>
            </a:p>
          </p:txBody>
        </p:sp>
      </p:grpSp>
      <p:grpSp>
        <p:nvGrpSpPr>
          <p:cNvPr id="38" name="IncorrectBarGroup"/>
          <p:cNvGrpSpPr/>
          <p:nvPr userDrawn="1"/>
        </p:nvGrpSpPr>
        <p:grpSpPr>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XLabelGroup"/>
          <p:cNvGrpSpPr/>
          <p:nvPr userDrawn="1"/>
        </p:nvGrpSpPr>
        <p:grpSpPr>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800" smtClean="0">
                  <a:solidFill>
                    <a:srgbClr val="000000"/>
                  </a:solidFill>
                </a:rPr>
                <a:t>E</a:t>
              </a:r>
              <a:endParaRPr lang="en-US" sz="2800">
                <a:solidFill>
                  <a:srgbClr val="000000"/>
                </a:solidFill>
              </a:endParaRPr>
            </a:p>
          </p:txBody>
        </p:sp>
      </p:grpSp>
      <p:grpSp>
        <p:nvGrpSpPr>
          <p:cNvPr id="36" name="AxisLineGroup"/>
          <p:cNvGrpSpPr/>
          <p:nvPr userDrawn="1"/>
        </p:nvGrpSpPr>
        <p:grpSpPr>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YLabelGroup"/>
          <p:cNvGrpSpPr/>
          <p:nvPr userDrawn="1"/>
        </p:nvGrpSpPr>
        <p:grpSpPr>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rPr>
                <a:t>3</a:t>
              </a:r>
              <a:endParaRPr lang="en-US" sz="2000">
                <a:solidFill>
                  <a:srgbClr val="000000"/>
                </a:solidFill>
              </a:endParaRPr>
            </a:p>
          </p:txBody>
        </p:sp>
      </p:grpSp>
      <p:sp>
        <p:nvSpPr>
          <p:cNvPr id="2" name="QuestionShape"/>
          <p:cNvSpPr/>
          <p:nvPr userDrawn="1"/>
        </p:nvSpPr>
        <p:spPr>
          <a:xfrm>
            <a:off x="127000" y="127000"/>
            <a:ext cx="8890000" cy="285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rgbClr val="000000"/>
                </a:solidFill>
              </a:rPr>
              <a:t>iRespond Question Master</a:t>
            </a:r>
            <a:endParaRPr lang="en-US" sz="4400">
              <a:solidFill>
                <a:srgbClr val="000000"/>
              </a:solidFill>
            </a:endParaRPr>
          </a:p>
        </p:txBody>
      </p:sp>
      <p:sp>
        <p:nvSpPr>
          <p:cNvPr id="3" name="AShape"/>
          <p:cNvSpPr/>
          <p:nvPr userDrawn="1"/>
        </p:nvSpPr>
        <p:spPr>
          <a:xfrm>
            <a:off x="127000" y="31115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A.) Response A</a:t>
            </a:r>
            <a:endParaRPr lang="en-US" sz="3200"/>
          </a:p>
        </p:txBody>
      </p:sp>
      <p:sp>
        <p:nvSpPr>
          <p:cNvPr id="4" name="BShape"/>
          <p:cNvSpPr/>
          <p:nvPr userDrawn="1"/>
        </p:nvSpPr>
        <p:spPr>
          <a:xfrm>
            <a:off x="127000" y="38354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B.) Response B</a:t>
            </a:r>
            <a:endParaRPr lang="en-US" sz="3200"/>
          </a:p>
        </p:txBody>
      </p:sp>
      <p:sp>
        <p:nvSpPr>
          <p:cNvPr id="5" name="CShape"/>
          <p:cNvSpPr/>
          <p:nvPr userDrawn="1"/>
        </p:nvSpPr>
        <p:spPr>
          <a:xfrm>
            <a:off x="127000" y="45593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C.) Response C</a:t>
            </a:r>
            <a:endParaRPr lang="en-US" sz="3200"/>
          </a:p>
        </p:txBody>
      </p:sp>
      <p:sp>
        <p:nvSpPr>
          <p:cNvPr id="6" name="DShape"/>
          <p:cNvSpPr/>
          <p:nvPr userDrawn="1"/>
        </p:nvSpPr>
        <p:spPr>
          <a:xfrm>
            <a:off x="127000" y="52832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D.) Response D</a:t>
            </a:r>
            <a:endParaRPr lang="en-US" sz="3200"/>
          </a:p>
        </p:txBody>
      </p:sp>
      <p:sp>
        <p:nvSpPr>
          <p:cNvPr id="39" name="EShape"/>
          <p:cNvSpPr/>
          <p:nvPr userDrawn="1"/>
        </p:nvSpPr>
        <p:spPr>
          <a:xfrm>
            <a:off x="127000" y="6007100"/>
            <a:ext cx="8890000" cy="7112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r>
              <a:rPr lang="en-US" sz="3200" smtClean="0"/>
              <a:t>E.) Response E</a:t>
            </a:r>
            <a:endParaRPr lang="en-US" sz="3200"/>
          </a:p>
        </p:txBody>
      </p:sp>
      <p:sp>
        <p:nvSpPr>
          <p:cNvPr id="40"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Percent Complete 100%</a:t>
            </a:r>
            <a:endParaRPr lang="en-US" sz="1400">
              <a:solidFill>
                <a:srgbClr val="000000"/>
              </a:solidFill>
            </a:endParaRPr>
          </a:p>
        </p:txBody>
      </p:sp>
      <p:sp>
        <p:nvSpPr>
          <p:cNvPr id="41"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rgbClr val="000000"/>
                </a:solidFill>
              </a:rPr>
              <a:t>00:30</a:t>
            </a:r>
            <a:endParaRPr lang="en-US" sz="1400">
              <a:solidFill>
                <a:srgbClr val="000000"/>
              </a:solidFill>
            </a:endParaRPr>
          </a:p>
        </p:txBody>
      </p:sp>
    </p:spTree>
    <p:extLst>
      <p:ext uri="{BB962C8B-B14F-4D97-AF65-F5344CB8AC3E}">
        <p14:creationId xmlns:p14="http://schemas.microsoft.com/office/powerpoint/2010/main" val="298925249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iangahperd@comcast.net"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780108"/>
          </a:xfrm>
        </p:spPr>
        <p:txBody>
          <a:bodyPr/>
          <a:lstStyle/>
          <a:p>
            <a:r>
              <a:rPr lang="en-US" dirty="0" err="1" smtClean="0"/>
              <a:t>iPads</a:t>
            </a:r>
            <a:r>
              <a:rPr lang="en-US" dirty="0" smtClean="0"/>
              <a:t> and Technology in PE</a:t>
            </a:r>
            <a:br>
              <a:rPr lang="en-US" dirty="0" smtClean="0"/>
            </a:br>
            <a:r>
              <a:rPr lang="en-US" sz="3200" dirty="0" smtClean="0"/>
              <a:t>“Working smarter, not harder!”</a:t>
            </a:r>
            <a:endParaRPr lang="en-US" sz="3200" dirty="0"/>
          </a:p>
        </p:txBody>
      </p:sp>
      <p:sp>
        <p:nvSpPr>
          <p:cNvPr id="3" name="Subtitle 2"/>
          <p:cNvSpPr>
            <a:spLocks noGrp="1"/>
          </p:cNvSpPr>
          <p:nvPr>
            <p:ph type="subTitle" idx="1"/>
          </p:nvPr>
        </p:nvSpPr>
        <p:spPr>
          <a:xfrm>
            <a:off x="3200400" y="3124200"/>
            <a:ext cx="4876800" cy="2235200"/>
          </a:xfrm>
        </p:spPr>
        <p:txBody>
          <a:bodyPr>
            <a:normAutofit/>
          </a:bodyPr>
          <a:lstStyle/>
          <a:p>
            <a:r>
              <a:rPr lang="en-US" dirty="0" smtClean="0">
                <a:solidFill>
                  <a:schemeClr val="tx1"/>
                </a:solidFill>
              </a:rPr>
              <a:t>Brian Devore</a:t>
            </a:r>
          </a:p>
          <a:p>
            <a:r>
              <a:rPr lang="en-US" dirty="0" smtClean="0">
                <a:solidFill>
                  <a:schemeClr val="tx1"/>
                </a:solidFill>
              </a:rPr>
              <a:t>Physical Education Teacher</a:t>
            </a:r>
          </a:p>
          <a:p>
            <a:r>
              <a:rPr lang="en-US" dirty="0" smtClean="0">
                <a:solidFill>
                  <a:schemeClr val="tx1"/>
                </a:solidFill>
              </a:rPr>
              <a:t>Mountain View Elementary School</a:t>
            </a:r>
          </a:p>
          <a:p>
            <a:r>
              <a:rPr lang="en-US" dirty="0" smtClean="0">
                <a:solidFill>
                  <a:schemeClr val="tx1"/>
                </a:solidFill>
              </a:rPr>
              <a:t>Georgia AHPERD President</a:t>
            </a:r>
          </a:p>
          <a:p>
            <a:r>
              <a:rPr lang="en-US" dirty="0" smtClean="0">
                <a:solidFill>
                  <a:schemeClr val="tx1"/>
                </a:solidFill>
                <a:hlinkClick r:id="rId3"/>
              </a:rPr>
              <a:t>briangahperd@comcast.net</a:t>
            </a:r>
            <a:endParaRPr lang="en-US" dirty="0" smtClean="0">
              <a:solidFill>
                <a:schemeClr val="tx1"/>
              </a:solidFill>
            </a:endParaRPr>
          </a:p>
          <a:p>
            <a:r>
              <a:rPr lang="en-US" dirty="0" smtClean="0">
                <a:solidFill>
                  <a:schemeClr val="tx1"/>
                </a:solidFill>
              </a:rPr>
              <a:t>770/402-1114</a:t>
            </a:r>
            <a:endParaRPr lang="en-US"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399" y="3352800"/>
            <a:ext cx="1789311" cy="2209800"/>
          </a:xfrm>
          <a:prstGeom prst="rect">
            <a:avLst/>
          </a:prstGeom>
        </p:spPr>
      </p:pic>
    </p:spTree>
    <p:extLst>
      <p:ext uri="{BB962C8B-B14F-4D97-AF65-F5344CB8AC3E}">
        <p14:creationId xmlns:p14="http://schemas.microsoft.com/office/powerpoint/2010/main" val="3061584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533400"/>
            <a:ext cx="2288645" cy="1794933"/>
          </a:xfrm>
        </p:spPr>
        <p:txBody>
          <a:bodyPr>
            <a:normAutofit/>
          </a:bodyPr>
          <a:lstStyle/>
          <a:p>
            <a:pPr algn="ctr"/>
            <a:r>
              <a:rPr lang="en-US" sz="3600" dirty="0" err="1" smtClean="0">
                <a:solidFill>
                  <a:srgbClr val="FFFF00"/>
                </a:solidFill>
              </a:rPr>
              <a:t>Dropbox</a:t>
            </a:r>
            <a:r>
              <a:rPr lang="en-US" sz="3600" dirty="0" smtClean="0">
                <a:solidFill>
                  <a:srgbClr val="FFFF00"/>
                </a:solidFill>
              </a:rPr>
              <a:t> via computer</a:t>
            </a:r>
            <a:endParaRPr lang="en-US" sz="3600" dirty="0">
              <a:solidFill>
                <a:srgbClr val="FFFF00"/>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5725" r="15725"/>
          <a:stretch>
            <a:fillRect/>
          </a:stretch>
        </p:blipFill>
        <p:spPr>
          <a:xfrm>
            <a:off x="280987" y="535703"/>
            <a:ext cx="5586413" cy="5484097"/>
          </a:xfrm>
          <a:effectLst>
            <a:glow rad="63500">
              <a:schemeClr val="accent6">
                <a:satMod val="175000"/>
                <a:alpha val="40000"/>
              </a:schemeClr>
            </a:glow>
            <a:reflection blurRad="12700" stA="30000" endPos="30000" dist="5000" dir="5400000" sy="-100000" algn="bl" rotWithShape="0"/>
          </a:effectLst>
          <a:scene3d>
            <a:camera prst="orthographicFront"/>
            <a:lightRig rig="threePt" dir="t">
              <a:rot lat="0" lon="0" rev="2700000"/>
            </a:lightRig>
          </a:scene3d>
          <a:sp3d>
            <a:bevelT w="44450" h="31750"/>
          </a:sp3d>
        </p:spPr>
      </p:pic>
      <p:sp>
        <p:nvSpPr>
          <p:cNvPr id="3" name="Text Placeholder 2"/>
          <p:cNvSpPr>
            <a:spLocks noGrp="1"/>
          </p:cNvSpPr>
          <p:nvPr>
            <p:ph type="body" sz="half" idx="2"/>
          </p:nvPr>
        </p:nvSpPr>
        <p:spPr>
          <a:xfrm>
            <a:off x="5943600" y="2514600"/>
            <a:ext cx="2743200" cy="4038600"/>
          </a:xfrm>
        </p:spPr>
        <p:txBody>
          <a:bodyPr>
            <a:normAutofit/>
          </a:bodyPr>
          <a:lstStyle/>
          <a:p>
            <a:r>
              <a:rPr lang="en-US" sz="2400" dirty="0" smtClean="0">
                <a:solidFill>
                  <a:schemeClr val="tx1"/>
                </a:solidFill>
              </a:rPr>
              <a:t>You can get a </a:t>
            </a:r>
            <a:r>
              <a:rPr lang="en-US" sz="2400" dirty="0" err="1" smtClean="0">
                <a:solidFill>
                  <a:schemeClr val="tx1"/>
                </a:solidFill>
              </a:rPr>
              <a:t>Dropbox</a:t>
            </a:r>
            <a:r>
              <a:rPr lang="en-US" sz="2400" dirty="0" smtClean="0">
                <a:solidFill>
                  <a:schemeClr val="tx1"/>
                </a:solidFill>
              </a:rPr>
              <a:t> account on the web.  Also, you can create “shared” folders on the web version that will let you share documents with other </a:t>
            </a:r>
            <a:r>
              <a:rPr lang="en-US" sz="2400" dirty="0" err="1" smtClean="0">
                <a:solidFill>
                  <a:schemeClr val="tx1"/>
                </a:solidFill>
              </a:rPr>
              <a:t>Dropbox</a:t>
            </a:r>
            <a:r>
              <a:rPr lang="en-US" sz="2400" dirty="0" smtClean="0">
                <a:solidFill>
                  <a:schemeClr val="tx1"/>
                </a:solidFill>
              </a:rPr>
              <a:t> account holders.</a:t>
            </a:r>
            <a:endParaRPr lang="en-US" sz="2400" dirty="0">
              <a:solidFill>
                <a:schemeClr val="tx1"/>
              </a:solidFill>
            </a:endParaRPr>
          </a:p>
        </p:txBody>
      </p:sp>
    </p:spTree>
    <p:extLst>
      <p:ext uri="{BB962C8B-B14F-4D97-AF65-F5344CB8AC3E}">
        <p14:creationId xmlns:p14="http://schemas.microsoft.com/office/powerpoint/2010/main" val="573643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2819400"/>
            <a:ext cx="3352800" cy="3124200"/>
          </a:xfrm>
        </p:spPr>
        <p:txBody>
          <a:bodyPr>
            <a:noAutofit/>
          </a:bodyPr>
          <a:lstStyle/>
          <a:p>
            <a:r>
              <a:rPr lang="en-US" sz="2800" dirty="0" smtClean="0">
                <a:solidFill>
                  <a:schemeClr val="tx1"/>
                </a:solidFill>
              </a:rPr>
              <a:t>Music Workout is an app that will set a time of “work” and a time of “rest”.  You can adapt each workout and store them for future use.</a:t>
            </a:r>
            <a:endParaRPr lang="en-US" sz="2800" dirty="0">
              <a:solidFill>
                <a:schemeClr val="tx1"/>
              </a:solidFill>
            </a:endParaRPr>
          </a:p>
        </p:txBody>
      </p:sp>
      <p:sp>
        <p:nvSpPr>
          <p:cNvPr id="3" name="Title 2"/>
          <p:cNvSpPr>
            <a:spLocks noGrp="1"/>
          </p:cNvSpPr>
          <p:nvPr>
            <p:ph type="title"/>
          </p:nvPr>
        </p:nvSpPr>
        <p:spPr>
          <a:xfrm>
            <a:off x="914400" y="762000"/>
            <a:ext cx="3352800" cy="1709928"/>
          </a:xfrm>
        </p:spPr>
        <p:txBody>
          <a:bodyPr/>
          <a:lstStyle/>
          <a:p>
            <a:pPr algn="ctr"/>
            <a:r>
              <a:rPr lang="en-US" sz="4400" dirty="0" smtClean="0"/>
              <a:t>Music</a:t>
            </a:r>
            <a:br>
              <a:rPr lang="en-US" sz="4400" dirty="0" smtClean="0"/>
            </a:br>
            <a:r>
              <a:rPr lang="en-US" sz="4400" dirty="0" smtClean="0"/>
              <a:t>Workout</a:t>
            </a:r>
            <a:endParaRPr lang="en-US" sz="44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0600" y="1143000"/>
            <a:ext cx="3613150" cy="4817533"/>
          </a:xfrm>
        </p:spPr>
      </p:pic>
    </p:spTree>
    <p:extLst>
      <p:ext uri="{BB962C8B-B14F-4D97-AF65-F5344CB8AC3E}">
        <p14:creationId xmlns:p14="http://schemas.microsoft.com/office/powerpoint/2010/main" val="3902742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371600"/>
            <a:ext cx="3276600" cy="4343400"/>
          </a:xfrm>
        </p:spPr>
        <p:txBody>
          <a:bodyPr>
            <a:normAutofit/>
          </a:bodyPr>
          <a:lstStyle/>
          <a:p>
            <a:r>
              <a:rPr lang="en-US" sz="4800" dirty="0" smtClean="0">
                <a:solidFill>
                  <a:schemeClr val="tx1"/>
                </a:solidFill>
              </a:rPr>
              <a:t>You can use music from your device (phone or tablet).</a:t>
            </a:r>
            <a:endParaRPr lang="en-US" sz="48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914400"/>
            <a:ext cx="3886200" cy="5181600"/>
          </a:xfrm>
          <a:prstGeom prst="rect">
            <a:avLst/>
          </a:prstGeom>
        </p:spPr>
      </p:pic>
    </p:spTree>
    <p:extLst>
      <p:ext uri="{BB962C8B-B14F-4D97-AF65-F5344CB8AC3E}">
        <p14:creationId xmlns:p14="http://schemas.microsoft.com/office/powerpoint/2010/main" val="4004111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685800"/>
            <a:ext cx="2667000" cy="1794933"/>
          </a:xfrm>
        </p:spPr>
        <p:txBody>
          <a:bodyPr>
            <a:normAutofit/>
          </a:bodyPr>
          <a:lstStyle/>
          <a:p>
            <a:pPr algn="ctr"/>
            <a:r>
              <a:rPr lang="en-US" sz="3600" dirty="0" smtClean="0">
                <a:solidFill>
                  <a:srgbClr val="FFFF00"/>
                </a:solidFill>
              </a:rPr>
              <a:t>Teacher’s Assistant Pro</a:t>
            </a:r>
            <a:endParaRPr lang="en-US" sz="3600" dirty="0">
              <a:solidFill>
                <a:srgbClr val="FFFF00"/>
              </a:solidFill>
            </a:endParaRPr>
          </a:p>
        </p:txBody>
      </p:sp>
      <p:sp>
        <p:nvSpPr>
          <p:cNvPr id="3" name="Text Placeholder 2"/>
          <p:cNvSpPr>
            <a:spLocks noGrp="1"/>
          </p:cNvSpPr>
          <p:nvPr>
            <p:ph type="body" sz="half" idx="2"/>
          </p:nvPr>
        </p:nvSpPr>
        <p:spPr>
          <a:xfrm>
            <a:off x="5486400" y="2667000"/>
            <a:ext cx="3276600" cy="3810000"/>
          </a:xfrm>
        </p:spPr>
        <p:txBody>
          <a:bodyPr>
            <a:normAutofit/>
          </a:bodyPr>
          <a:lstStyle/>
          <a:p>
            <a:pPr algn="ctr"/>
            <a:r>
              <a:rPr lang="en-US" sz="2000" dirty="0" smtClean="0">
                <a:solidFill>
                  <a:schemeClr val="tx1"/>
                </a:solidFill>
              </a:rPr>
              <a:t>This app will enable you to track behavior, grading, communication, health issues and any other data on your students.  Depending on your how student data is tracked at your school level, you may be able to import students/classes without having to type in all the information.</a:t>
            </a:r>
            <a:endParaRPr lang="en-US" sz="20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47800"/>
            <a:ext cx="4714240" cy="3535680"/>
          </a:xfrm>
          <a:prstGeom prst="rect">
            <a:avLst/>
          </a:prstGeom>
        </p:spPr>
      </p:pic>
    </p:spTree>
    <p:extLst>
      <p:ext uri="{BB962C8B-B14F-4D97-AF65-F5344CB8AC3E}">
        <p14:creationId xmlns:p14="http://schemas.microsoft.com/office/powerpoint/2010/main" val="297815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2514600" cy="2133600"/>
          </a:xfrm>
        </p:spPr>
        <p:txBody>
          <a:bodyPr>
            <a:normAutofit/>
          </a:bodyPr>
          <a:lstStyle/>
          <a:p>
            <a:r>
              <a:rPr lang="en-US" sz="2400" dirty="0" smtClean="0">
                <a:solidFill>
                  <a:schemeClr val="tx1"/>
                </a:solidFill>
              </a:rPr>
              <a:t>Student info can be tracked by class or searching the entire data base.</a:t>
            </a:r>
            <a:endParaRPr lang="en-US" sz="24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981200"/>
            <a:ext cx="5730240" cy="4297680"/>
          </a:xfrm>
          <a:prstGeom prst="rect">
            <a:avLst/>
          </a:prstGeom>
        </p:spPr>
      </p:pic>
    </p:spTree>
    <p:extLst>
      <p:ext uri="{BB962C8B-B14F-4D97-AF65-F5344CB8AC3E}">
        <p14:creationId xmlns:p14="http://schemas.microsoft.com/office/powerpoint/2010/main" val="195281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0" y="304800"/>
            <a:ext cx="1752600" cy="990600"/>
          </a:xfrm>
        </p:spPr>
        <p:txBody>
          <a:bodyPr>
            <a:normAutofit/>
          </a:bodyPr>
          <a:lstStyle/>
          <a:p>
            <a:r>
              <a:rPr lang="en-US" sz="2800" dirty="0" smtClean="0">
                <a:solidFill>
                  <a:srgbClr val="FFFF00"/>
                </a:solidFill>
              </a:rPr>
              <a:t>Student data page</a:t>
            </a:r>
            <a:endParaRPr lang="en-US" sz="2800" dirty="0">
              <a:solidFill>
                <a:srgbClr val="FFFF00"/>
              </a:solidFill>
            </a:endParaRPr>
          </a:p>
        </p:txBody>
      </p:sp>
      <p:sp>
        <p:nvSpPr>
          <p:cNvPr id="3" name="Subtitle 2"/>
          <p:cNvSpPr>
            <a:spLocks noGrp="1"/>
          </p:cNvSpPr>
          <p:nvPr>
            <p:ph type="subTitle" idx="1"/>
          </p:nvPr>
        </p:nvSpPr>
        <p:spPr>
          <a:xfrm>
            <a:off x="7086600" y="1717822"/>
            <a:ext cx="1371600" cy="4301978"/>
          </a:xfrm>
        </p:spPr>
        <p:txBody>
          <a:bodyPr/>
          <a:lstStyle/>
          <a:p>
            <a:r>
              <a:rPr lang="en-US" dirty="0" smtClean="0">
                <a:solidFill>
                  <a:schemeClr val="tx1"/>
                </a:solidFill>
              </a:rPr>
              <a:t>This is a sample of a student page.  Pull down menus allow you to set up touch screen menus of your choice.</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502920"/>
            <a:ext cx="5882640" cy="5364480"/>
          </a:xfrm>
          <a:prstGeom prst="rect">
            <a:avLst/>
          </a:prstGeom>
        </p:spPr>
      </p:pic>
    </p:spTree>
    <p:extLst>
      <p:ext uri="{BB962C8B-B14F-4D97-AF65-F5344CB8AC3E}">
        <p14:creationId xmlns:p14="http://schemas.microsoft.com/office/powerpoint/2010/main" val="983159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8951"/>
            <a:ext cx="869420" cy="5973234"/>
          </a:xfrm>
        </p:spPr>
        <p:txBody>
          <a:bodyPr vert="wordArtVert">
            <a:normAutofit/>
          </a:bodyPr>
          <a:lstStyle/>
          <a:p>
            <a:pPr algn="ctr"/>
            <a:r>
              <a:rPr lang="en-US" dirty="0" err="1" smtClean="0">
                <a:solidFill>
                  <a:schemeClr val="tx1"/>
                </a:solidFill>
              </a:rPr>
              <a:t>Fitnessgram</a:t>
            </a:r>
            <a:endParaRPr lang="en-US" dirty="0">
              <a:solidFill>
                <a:schemeClr val="tx1"/>
              </a:solidFill>
            </a:endParaRPr>
          </a:p>
        </p:txBody>
      </p:sp>
      <p:sp>
        <p:nvSpPr>
          <p:cNvPr id="3" name="Text Placeholder 2"/>
          <p:cNvSpPr>
            <a:spLocks noGrp="1"/>
          </p:cNvSpPr>
          <p:nvPr>
            <p:ph type="body" sz="half" idx="2"/>
          </p:nvPr>
        </p:nvSpPr>
        <p:spPr>
          <a:xfrm>
            <a:off x="6781800" y="533400"/>
            <a:ext cx="1913467" cy="5791200"/>
          </a:xfrm>
        </p:spPr>
        <p:txBody>
          <a:bodyPr>
            <a:noAutofit/>
          </a:bodyPr>
          <a:lstStyle/>
          <a:p>
            <a:pPr algn="ctr"/>
            <a:r>
              <a:rPr lang="en-US" sz="2400" dirty="0" smtClean="0">
                <a:solidFill>
                  <a:schemeClr val="tx1"/>
                </a:solidFill>
              </a:rPr>
              <a:t>This app can be utilized with </a:t>
            </a:r>
            <a:r>
              <a:rPr lang="en-US" sz="2400" dirty="0" err="1" smtClean="0">
                <a:solidFill>
                  <a:schemeClr val="tx1"/>
                </a:solidFill>
              </a:rPr>
              <a:t>iPads</a:t>
            </a:r>
            <a:r>
              <a:rPr lang="en-US" sz="2400" dirty="0" smtClean="0">
                <a:solidFill>
                  <a:schemeClr val="tx1"/>
                </a:solidFill>
              </a:rPr>
              <a:t> or iPhones to enter in the data with a touch screen.  A sync can transfer scores to an online system, if you have one.</a:t>
            </a:r>
            <a:endParaRPr lang="en-US" sz="24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762000"/>
            <a:ext cx="4171950" cy="5562600"/>
          </a:xfrm>
          <a:prstGeom prst="rect">
            <a:avLst/>
          </a:prstGeom>
        </p:spPr>
      </p:pic>
    </p:spTree>
    <p:extLst>
      <p:ext uri="{BB962C8B-B14F-4D97-AF65-F5344CB8AC3E}">
        <p14:creationId xmlns:p14="http://schemas.microsoft.com/office/powerpoint/2010/main" val="657515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155" y="338667"/>
            <a:ext cx="3812645" cy="956733"/>
          </a:xfrm>
        </p:spPr>
        <p:txBody>
          <a:bodyPr>
            <a:normAutofit/>
          </a:bodyPr>
          <a:lstStyle/>
          <a:p>
            <a:pPr algn="ctr"/>
            <a:r>
              <a:rPr lang="en-US" sz="5400" dirty="0" err="1" smtClean="0">
                <a:solidFill>
                  <a:srgbClr val="FFFF00"/>
                </a:solidFill>
              </a:rPr>
              <a:t>MultiStop</a:t>
            </a:r>
            <a:endParaRPr lang="en-US" sz="5400" dirty="0">
              <a:solidFill>
                <a:srgbClr val="FFFF00"/>
              </a:solidFill>
            </a:endParaRPr>
          </a:p>
        </p:txBody>
      </p:sp>
      <p:sp>
        <p:nvSpPr>
          <p:cNvPr id="3" name="Text Placeholder 2"/>
          <p:cNvSpPr>
            <a:spLocks noGrp="1"/>
          </p:cNvSpPr>
          <p:nvPr>
            <p:ph type="body" sz="half" idx="2"/>
          </p:nvPr>
        </p:nvSpPr>
        <p:spPr>
          <a:xfrm>
            <a:off x="4876800" y="1905000"/>
            <a:ext cx="3818467" cy="3886200"/>
          </a:xfrm>
        </p:spPr>
        <p:txBody>
          <a:bodyPr>
            <a:noAutofit/>
          </a:bodyPr>
          <a:lstStyle/>
          <a:p>
            <a:pPr algn="ctr"/>
            <a:r>
              <a:rPr lang="en-US" sz="4000" dirty="0" smtClean="0">
                <a:solidFill>
                  <a:schemeClr val="tx1"/>
                </a:solidFill>
              </a:rPr>
              <a:t>Creates up to 6 stopwatches to be used at once.  Results can be emailed or saved.</a:t>
            </a:r>
            <a:endParaRPr lang="en-US" sz="4000" dirty="0">
              <a:solidFill>
                <a:schemeClr val="tx1"/>
              </a:solidFill>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675" r="675"/>
          <a:stretch>
            <a:fillRect/>
          </a:stretch>
        </p:blipFill>
        <p:spPr>
          <a:xfrm>
            <a:off x="457200" y="762000"/>
            <a:ext cx="3946525" cy="5334000"/>
          </a:xfrm>
        </p:spPr>
      </p:pic>
    </p:spTree>
    <p:extLst>
      <p:ext uri="{BB962C8B-B14F-4D97-AF65-F5344CB8AC3E}">
        <p14:creationId xmlns:p14="http://schemas.microsoft.com/office/powerpoint/2010/main" val="3303773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838200"/>
          </a:xfrm>
        </p:spPr>
        <p:txBody>
          <a:bodyPr/>
          <a:lstStyle/>
          <a:p>
            <a:r>
              <a:rPr lang="en-US" dirty="0" smtClean="0">
                <a:solidFill>
                  <a:srgbClr val="FFFF00"/>
                </a:solidFill>
              </a:rPr>
              <a:t>LCD/</a:t>
            </a:r>
            <a:r>
              <a:rPr lang="en-US" dirty="0" err="1" smtClean="0">
                <a:solidFill>
                  <a:srgbClr val="FFFF00"/>
                </a:solidFill>
              </a:rPr>
              <a:t>Smartboard</a:t>
            </a:r>
            <a:r>
              <a:rPr lang="en-US" dirty="0" smtClean="0">
                <a:solidFill>
                  <a:srgbClr val="FFFF00"/>
                </a:solidFill>
              </a:rPr>
              <a:t> apps</a:t>
            </a:r>
            <a:endParaRPr lang="en-US" dirty="0">
              <a:solidFill>
                <a:srgbClr val="FFFF00"/>
              </a:solidFill>
            </a:endParaRPr>
          </a:p>
        </p:txBody>
      </p:sp>
      <p:sp>
        <p:nvSpPr>
          <p:cNvPr id="3" name="Subtitle 2"/>
          <p:cNvSpPr>
            <a:spLocks noGrp="1"/>
          </p:cNvSpPr>
          <p:nvPr>
            <p:ph type="subTitle" idx="1"/>
          </p:nvPr>
        </p:nvSpPr>
        <p:spPr>
          <a:xfrm>
            <a:off x="1371600" y="2133600"/>
            <a:ext cx="6400800" cy="3962400"/>
          </a:xfrm>
        </p:spPr>
        <p:txBody>
          <a:bodyPr>
            <a:normAutofit/>
          </a:bodyPr>
          <a:lstStyle/>
          <a:p>
            <a:r>
              <a:rPr lang="en-US" sz="3200" dirty="0" smtClean="0">
                <a:solidFill>
                  <a:schemeClr val="tx1"/>
                </a:solidFill>
              </a:rPr>
              <a:t>There are multiple apps that allow you to use a tablet connected to an LCD to project images that can be drawn on or have a portable “chalkboard”.  Some will allow you to store data, images, and drawings in the “cloud”.</a:t>
            </a:r>
            <a:endParaRPr lang="en-US" sz="3200" dirty="0">
              <a:solidFill>
                <a:schemeClr val="tx1"/>
              </a:solidFill>
            </a:endParaRPr>
          </a:p>
        </p:txBody>
      </p:sp>
    </p:spTree>
    <p:extLst>
      <p:ext uri="{BB962C8B-B14F-4D97-AF65-F5344CB8AC3E}">
        <p14:creationId xmlns:p14="http://schemas.microsoft.com/office/powerpoint/2010/main" val="2686715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 y="502920"/>
            <a:ext cx="7802880" cy="5852160"/>
          </a:xfrm>
          <a:prstGeom prst="rect">
            <a:avLst/>
          </a:prstGeom>
        </p:spPr>
      </p:pic>
    </p:spTree>
    <p:extLst>
      <p:ext uri="{BB962C8B-B14F-4D97-AF65-F5344CB8AC3E}">
        <p14:creationId xmlns:p14="http://schemas.microsoft.com/office/powerpoint/2010/main" val="4052012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Considerations to adding technology in Physical Education:</a:t>
            </a:r>
            <a:endParaRPr lang="en-US" sz="3600" dirty="0"/>
          </a:p>
        </p:txBody>
      </p:sp>
      <p:sp>
        <p:nvSpPr>
          <p:cNvPr id="3" name="Text Placeholder 2"/>
          <p:cNvSpPr>
            <a:spLocks noGrp="1"/>
          </p:cNvSpPr>
          <p:nvPr>
            <p:ph type="body" sz="half" idx="2"/>
          </p:nvPr>
        </p:nvSpPr>
        <p:spPr>
          <a:xfrm>
            <a:off x="4868333" y="2785533"/>
            <a:ext cx="3818467" cy="3691467"/>
          </a:xfrm>
        </p:spPr>
        <p:txBody>
          <a:bodyPr>
            <a:normAutofit/>
          </a:bodyPr>
          <a:lstStyle/>
          <a:p>
            <a:r>
              <a:rPr lang="en-US" sz="2000" dirty="0" smtClean="0">
                <a:solidFill>
                  <a:schemeClr val="tx1"/>
                </a:solidFill>
              </a:rPr>
              <a:t>Can I connect?</a:t>
            </a:r>
          </a:p>
          <a:p>
            <a:r>
              <a:rPr lang="en-US" sz="2000" dirty="0" smtClean="0">
                <a:solidFill>
                  <a:schemeClr val="tx1"/>
                </a:solidFill>
              </a:rPr>
              <a:t>What is my county/building/administrative philosophy?</a:t>
            </a:r>
          </a:p>
          <a:p>
            <a:r>
              <a:rPr lang="en-US" sz="2000" dirty="0" smtClean="0">
                <a:solidFill>
                  <a:schemeClr val="tx1"/>
                </a:solidFill>
              </a:rPr>
              <a:t>Teacher or student use?</a:t>
            </a:r>
          </a:p>
          <a:p>
            <a:r>
              <a:rPr lang="en-US" sz="2000" dirty="0" smtClean="0">
                <a:solidFill>
                  <a:schemeClr val="tx1"/>
                </a:solidFill>
              </a:rPr>
              <a:t>Administrative, classroom tasks, or classroom management?</a:t>
            </a:r>
          </a:p>
          <a:p>
            <a:r>
              <a:rPr lang="en-US" sz="2000" dirty="0" smtClean="0">
                <a:solidFill>
                  <a:schemeClr val="tx1"/>
                </a:solidFill>
              </a:rPr>
              <a:t>Device?</a:t>
            </a:r>
            <a:endParaRPr lang="en-US" sz="2000" dirty="0">
              <a:solidFill>
                <a:schemeClr val="tx1"/>
              </a:solidFill>
            </a:endParaRP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4300" r="4300"/>
          <a:stretch>
            <a:fillRect/>
          </a:stretch>
        </p:blipFill>
        <p:spPr/>
      </p:pic>
    </p:spTree>
    <p:extLst>
      <p:ext uri="{BB962C8B-B14F-4D97-AF65-F5344CB8AC3E}">
        <p14:creationId xmlns:p14="http://schemas.microsoft.com/office/powerpoint/2010/main" val="2403542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2286000" cy="4953000"/>
          </a:xfrm>
        </p:spPr>
        <p:txBody>
          <a:bodyPr>
            <a:noAutofit/>
          </a:bodyPr>
          <a:lstStyle/>
          <a:p>
            <a:r>
              <a:rPr lang="en-US" sz="2800" dirty="0" smtClean="0">
                <a:solidFill>
                  <a:schemeClr val="tx1"/>
                </a:solidFill>
              </a:rPr>
              <a:t>This image was created with </a:t>
            </a:r>
            <a:r>
              <a:rPr lang="en-US" sz="2800" dirty="0" err="1" smtClean="0">
                <a:solidFill>
                  <a:schemeClr val="tx1"/>
                </a:solidFill>
              </a:rPr>
              <a:t>Screenchomp</a:t>
            </a:r>
            <a:r>
              <a:rPr lang="en-US" sz="2800" dirty="0" smtClean="0">
                <a:solidFill>
                  <a:schemeClr val="tx1"/>
                </a:solidFill>
              </a:rPr>
              <a:t> to assist in teaching our younger students about the sit and reach test.</a:t>
            </a: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762000"/>
            <a:ext cx="5323840" cy="5364480"/>
          </a:xfrm>
          <a:prstGeom prst="rect">
            <a:avLst/>
          </a:prstGeom>
        </p:spPr>
      </p:pic>
    </p:spTree>
    <p:extLst>
      <p:ext uri="{BB962C8B-B14F-4D97-AF65-F5344CB8AC3E}">
        <p14:creationId xmlns:p14="http://schemas.microsoft.com/office/powerpoint/2010/main" val="211430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28600"/>
            <a:ext cx="6172200" cy="1371600"/>
          </a:xfrm>
        </p:spPr>
        <p:txBody>
          <a:bodyPr>
            <a:normAutofit fontScale="90000"/>
          </a:bodyPr>
          <a:lstStyle/>
          <a:p>
            <a:r>
              <a:rPr lang="en-US" sz="3200" dirty="0" err="1" smtClean="0">
                <a:solidFill>
                  <a:srgbClr val="FFFF00"/>
                </a:solidFill>
              </a:rPr>
              <a:t>Educreations</a:t>
            </a:r>
            <a:r>
              <a:rPr lang="en-US" sz="3200" dirty="0" smtClean="0">
                <a:solidFill>
                  <a:srgbClr val="FFFF00"/>
                </a:solidFill>
              </a:rPr>
              <a:t> will let you browse and use presentations created and shared by other teachers.</a:t>
            </a:r>
            <a:endParaRPr lang="en-US" sz="32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6035040" cy="4526280"/>
          </a:xfrm>
          <a:prstGeom prst="rect">
            <a:avLst/>
          </a:prstGeom>
        </p:spPr>
      </p:pic>
    </p:spTree>
    <p:extLst>
      <p:ext uri="{BB962C8B-B14F-4D97-AF65-F5344CB8AC3E}">
        <p14:creationId xmlns:p14="http://schemas.microsoft.com/office/powerpoint/2010/main" val="735755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800600" y="457201"/>
            <a:ext cx="3352800" cy="1676399"/>
          </a:xfrm>
        </p:spPr>
        <p:txBody>
          <a:bodyPr>
            <a:normAutofit/>
          </a:bodyPr>
          <a:lstStyle/>
          <a:p>
            <a:pPr algn="ctr"/>
            <a:r>
              <a:rPr lang="en-US" sz="2000" dirty="0" smtClean="0">
                <a:solidFill>
                  <a:schemeClr val="tx1"/>
                </a:solidFill>
              </a:rPr>
              <a:t>If you save a </a:t>
            </a:r>
            <a:r>
              <a:rPr lang="en-US" sz="2000" dirty="0" err="1" smtClean="0">
                <a:solidFill>
                  <a:schemeClr val="tx1"/>
                </a:solidFill>
              </a:rPr>
              <a:t>Powerpoint</a:t>
            </a:r>
            <a:r>
              <a:rPr lang="en-US" sz="2000" dirty="0" smtClean="0">
                <a:solidFill>
                  <a:schemeClr val="tx1"/>
                </a:solidFill>
              </a:rPr>
              <a:t> to the “cloud”, you can import it into your </a:t>
            </a:r>
            <a:r>
              <a:rPr lang="en-US" sz="2000" dirty="0" err="1" smtClean="0">
                <a:solidFill>
                  <a:schemeClr val="tx1"/>
                </a:solidFill>
              </a:rPr>
              <a:t>iPad</a:t>
            </a:r>
            <a:r>
              <a:rPr lang="en-US" sz="2000" dirty="0" smtClean="0">
                <a:solidFill>
                  <a:schemeClr val="tx1"/>
                </a:solidFill>
              </a:rPr>
              <a:t> via </a:t>
            </a:r>
            <a:r>
              <a:rPr lang="en-US" sz="2000" dirty="0" err="1" smtClean="0">
                <a:solidFill>
                  <a:schemeClr val="tx1"/>
                </a:solidFill>
              </a:rPr>
              <a:t>Slideshark</a:t>
            </a:r>
            <a:r>
              <a:rPr lang="en-US" sz="2000" dirty="0" smtClean="0">
                <a:solidFill>
                  <a:schemeClr val="tx1"/>
                </a:solidFill>
              </a:rPr>
              <a:t> to show through an LCD.</a:t>
            </a:r>
            <a:endParaRPr lang="en-US" sz="2000" dirty="0">
              <a:solidFill>
                <a:schemeClr val="tx1"/>
              </a:solidFill>
            </a:endParaRPr>
          </a:p>
        </p:txBody>
      </p:sp>
      <p:sp>
        <p:nvSpPr>
          <p:cNvPr id="3" name="Title 2"/>
          <p:cNvSpPr>
            <a:spLocks noGrp="1"/>
          </p:cNvSpPr>
          <p:nvPr>
            <p:ph type="title"/>
          </p:nvPr>
        </p:nvSpPr>
        <p:spPr>
          <a:xfrm>
            <a:off x="381000" y="304800"/>
            <a:ext cx="3352800" cy="1252728"/>
          </a:xfrm>
        </p:spPr>
        <p:txBody>
          <a:bodyPr/>
          <a:lstStyle/>
          <a:p>
            <a:pPr algn="ctr"/>
            <a:r>
              <a:rPr lang="en-US" sz="4400" dirty="0" err="1" smtClean="0">
                <a:solidFill>
                  <a:schemeClr val="tx1"/>
                </a:solidFill>
              </a:rPr>
              <a:t>Slideshark</a:t>
            </a:r>
            <a:endParaRPr lang="en-US" sz="4400" dirty="0">
              <a:solidFill>
                <a:schemeClr val="tx1"/>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2133600"/>
            <a:ext cx="7086600" cy="4495800"/>
          </a:xfrm>
        </p:spPr>
      </p:pic>
    </p:spTree>
    <p:extLst>
      <p:ext uri="{BB962C8B-B14F-4D97-AF65-F5344CB8AC3E}">
        <p14:creationId xmlns:p14="http://schemas.microsoft.com/office/powerpoint/2010/main" val="3260808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676400"/>
          </a:xfrm>
        </p:spPr>
        <p:txBody>
          <a:bodyPr>
            <a:normAutofit/>
          </a:bodyPr>
          <a:lstStyle/>
          <a:p>
            <a:r>
              <a:rPr lang="en-US" sz="3200" dirty="0" smtClean="0">
                <a:solidFill>
                  <a:srgbClr val="FFFF00"/>
                </a:solidFill>
              </a:rPr>
              <a:t>Slideshow HD</a:t>
            </a:r>
            <a:br>
              <a:rPr lang="en-US" sz="3200" dirty="0" smtClean="0">
                <a:solidFill>
                  <a:srgbClr val="FFFF00"/>
                </a:solidFill>
              </a:rPr>
            </a:br>
            <a:r>
              <a:rPr lang="en-US" sz="3200" dirty="0" smtClean="0">
                <a:solidFill>
                  <a:schemeClr val="tx1"/>
                </a:solidFill>
              </a:rPr>
              <a:t>You can create your own slideshows with pictures and music from your tablet.</a:t>
            </a:r>
            <a:endParaRPr lang="en-US" sz="3200"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33600"/>
            <a:ext cx="6111240" cy="4583430"/>
          </a:xfrm>
          <a:prstGeom prst="rect">
            <a:avLst/>
          </a:prstGeom>
        </p:spPr>
      </p:pic>
    </p:spTree>
    <p:extLst>
      <p:ext uri="{BB962C8B-B14F-4D97-AF65-F5344CB8AC3E}">
        <p14:creationId xmlns:p14="http://schemas.microsoft.com/office/powerpoint/2010/main" val="1764338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5029200"/>
          </a:xfrm>
        </p:spPr>
        <p:txBody>
          <a:bodyPr>
            <a:normAutofit/>
          </a:bodyPr>
          <a:lstStyle/>
          <a:p>
            <a:r>
              <a:rPr lang="en-US" dirty="0" smtClean="0">
                <a:solidFill>
                  <a:schemeClr val="tx1"/>
                </a:solidFill>
              </a:rPr>
              <a:t>In closing, there are multiple ways to integrate technology, particularly </a:t>
            </a:r>
            <a:r>
              <a:rPr lang="en-US" dirty="0" err="1" smtClean="0">
                <a:solidFill>
                  <a:schemeClr val="tx1"/>
                </a:solidFill>
              </a:rPr>
              <a:t>iPads</a:t>
            </a:r>
            <a:r>
              <a:rPr lang="en-US" dirty="0" smtClean="0">
                <a:solidFill>
                  <a:schemeClr val="tx1"/>
                </a:solidFill>
              </a:rPr>
              <a:t>, into a K-12 Physical Education setting.  You will make some mistakes when you get started, but don’t let that deter you!  Remember....</a:t>
            </a:r>
            <a:endParaRPr lang="en-US" dirty="0">
              <a:solidFill>
                <a:schemeClr val="tx1"/>
              </a:solidFill>
            </a:endParaRPr>
          </a:p>
        </p:txBody>
      </p:sp>
    </p:spTree>
    <p:extLst>
      <p:ext uri="{BB962C8B-B14F-4D97-AF65-F5344CB8AC3E}">
        <p14:creationId xmlns:p14="http://schemas.microsoft.com/office/powerpoint/2010/main" val="1615842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990600"/>
            <a:ext cx="4495799" cy="4114800"/>
          </a:xfrm>
          <a:prstGeom prst="rect">
            <a:avLst/>
          </a:prstGeom>
        </p:spPr>
      </p:pic>
      <p:sp>
        <p:nvSpPr>
          <p:cNvPr id="3" name="TextBox 2"/>
          <p:cNvSpPr txBox="1"/>
          <p:nvPr/>
        </p:nvSpPr>
        <p:spPr>
          <a:xfrm>
            <a:off x="2286000" y="5562600"/>
            <a:ext cx="4267200" cy="646331"/>
          </a:xfrm>
          <a:prstGeom prst="rect">
            <a:avLst/>
          </a:prstGeom>
          <a:noFill/>
        </p:spPr>
        <p:txBody>
          <a:bodyPr wrap="square" rtlCol="0">
            <a:spAutoFit/>
          </a:bodyPr>
          <a:lstStyle/>
          <a:p>
            <a:pPr algn="ctr"/>
            <a:r>
              <a:rPr lang="en-US" sz="3600" b="1" dirty="0" smtClean="0"/>
              <a:t>YOU CAN DO IT!</a:t>
            </a:r>
            <a:endParaRPr lang="en-US" sz="3600" b="1" dirty="0"/>
          </a:p>
        </p:txBody>
      </p:sp>
    </p:spTree>
    <p:extLst>
      <p:ext uri="{BB962C8B-B14F-4D97-AF65-F5344CB8AC3E}">
        <p14:creationId xmlns:p14="http://schemas.microsoft.com/office/powerpoint/2010/main" val="11296874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752600"/>
          </a:xfrm>
        </p:spPr>
        <p:txBody>
          <a:bodyPr>
            <a:normAutofit fontScale="90000"/>
          </a:bodyPr>
          <a:lstStyle/>
          <a:p>
            <a:r>
              <a:rPr lang="en-US" sz="9600" dirty="0" smtClean="0">
                <a:solidFill>
                  <a:srgbClr val="FFFF00"/>
                </a:solidFill>
              </a:rPr>
              <a:t>Any questions?</a:t>
            </a:r>
            <a:endParaRPr lang="en-US" sz="9600" dirty="0">
              <a:solidFill>
                <a:srgbClr val="FFFF00"/>
              </a:solidFill>
            </a:endParaRPr>
          </a:p>
        </p:txBody>
      </p:sp>
      <p:sp>
        <p:nvSpPr>
          <p:cNvPr id="3" name="Subtitle 2"/>
          <p:cNvSpPr>
            <a:spLocks noGrp="1"/>
          </p:cNvSpPr>
          <p:nvPr>
            <p:ph type="subTitle" idx="1"/>
          </p:nvPr>
        </p:nvSpPr>
        <p:spPr>
          <a:xfrm>
            <a:off x="1371600" y="2286000"/>
            <a:ext cx="6400800" cy="4038600"/>
          </a:xfrm>
        </p:spPr>
        <p:txBody>
          <a:bodyPr>
            <a:normAutofit/>
          </a:bodyPr>
          <a:lstStyle/>
          <a:p>
            <a:r>
              <a:rPr lang="en-US" sz="2400" dirty="0">
                <a:solidFill>
                  <a:schemeClr val="tx1"/>
                </a:solidFill>
              </a:rPr>
              <a:t>Brian Devore</a:t>
            </a:r>
          </a:p>
          <a:p>
            <a:r>
              <a:rPr lang="en-US" sz="2400" dirty="0">
                <a:solidFill>
                  <a:schemeClr val="tx1"/>
                </a:solidFill>
              </a:rPr>
              <a:t>Physical Education Teacher</a:t>
            </a:r>
          </a:p>
          <a:p>
            <a:r>
              <a:rPr lang="en-US" sz="2400" dirty="0">
                <a:solidFill>
                  <a:schemeClr val="tx1"/>
                </a:solidFill>
              </a:rPr>
              <a:t>Mountain View Elementary School</a:t>
            </a:r>
          </a:p>
          <a:p>
            <a:r>
              <a:rPr lang="en-US" sz="2400" dirty="0">
                <a:solidFill>
                  <a:schemeClr val="tx1"/>
                </a:solidFill>
              </a:rPr>
              <a:t>Georgia AHPERD President</a:t>
            </a:r>
          </a:p>
          <a:p>
            <a:r>
              <a:rPr lang="en-US" sz="2400" dirty="0">
                <a:solidFill>
                  <a:schemeClr val="tx1"/>
                </a:solidFill>
              </a:rPr>
              <a:t>briangahperd@comcast.net</a:t>
            </a:r>
          </a:p>
          <a:p>
            <a:r>
              <a:rPr lang="en-US" sz="2400" dirty="0" smtClean="0">
                <a:solidFill>
                  <a:schemeClr val="tx1"/>
                </a:solidFill>
              </a:rPr>
              <a:t>770/402-1114</a:t>
            </a:r>
          </a:p>
          <a:p>
            <a:r>
              <a:rPr lang="en-US" sz="2400" dirty="0" smtClean="0">
                <a:solidFill>
                  <a:schemeClr val="tx1"/>
                </a:solidFill>
              </a:rPr>
              <a:t>Twitter @bdevore7</a:t>
            </a:r>
          </a:p>
          <a:p>
            <a:r>
              <a:rPr lang="en-US" sz="2400" dirty="0" smtClean="0">
                <a:solidFill>
                  <a:schemeClr val="tx1"/>
                </a:solidFill>
              </a:rPr>
              <a:t>LinkedIn Brian Devore</a:t>
            </a:r>
          </a:p>
          <a:p>
            <a:r>
              <a:rPr lang="en-US" sz="2400" dirty="0" smtClean="0">
                <a:solidFill>
                  <a:schemeClr val="tx1"/>
                </a:solidFill>
              </a:rPr>
              <a:t>www.coachdpehub.weebly.com</a:t>
            </a:r>
            <a:endParaRPr lang="en-US" sz="2400" dirty="0">
              <a:solidFill>
                <a:schemeClr val="tx1"/>
              </a:solidFill>
            </a:endParaRPr>
          </a:p>
          <a:p>
            <a:endParaRPr lang="en-US" dirty="0"/>
          </a:p>
        </p:txBody>
      </p:sp>
    </p:spTree>
    <p:extLst>
      <p:ext uri="{BB962C8B-B14F-4D97-AF65-F5344CB8AC3E}">
        <p14:creationId xmlns:p14="http://schemas.microsoft.com/office/powerpoint/2010/main" val="195703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018108"/>
          </a:xfrm>
        </p:spPr>
        <p:txBody>
          <a:bodyPr>
            <a:normAutofit/>
          </a:bodyPr>
          <a:lstStyle/>
          <a:p>
            <a:r>
              <a:rPr lang="en-US" sz="5400" dirty="0" err="1" smtClean="0"/>
              <a:t>iPads</a:t>
            </a:r>
            <a:endParaRPr lang="en-US" sz="5400" dirty="0"/>
          </a:p>
        </p:txBody>
      </p:sp>
      <p:sp>
        <p:nvSpPr>
          <p:cNvPr id="3" name="Subtitle 2"/>
          <p:cNvSpPr>
            <a:spLocks noGrp="1"/>
          </p:cNvSpPr>
          <p:nvPr>
            <p:ph type="subTitle" idx="1"/>
          </p:nvPr>
        </p:nvSpPr>
        <p:spPr>
          <a:xfrm>
            <a:off x="1295400" y="1828800"/>
            <a:ext cx="6400800" cy="4724400"/>
          </a:xfrm>
        </p:spPr>
        <p:txBody>
          <a:bodyPr/>
          <a:lstStyle/>
          <a:p>
            <a:pPr marL="457200" indent="-457200">
              <a:buClr>
                <a:schemeClr val="tx1"/>
              </a:buClr>
              <a:buFont typeface="Wingdings" pitchFamily="2" charset="2"/>
              <a:buChar char="§"/>
            </a:pPr>
            <a:r>
              <a:rPr lang="en-US" sz="2800" dirty="0" smtClean="0">
                <a:solidFill>
                  <a:schemeClr val="tx1"/>
                </a:solidFill>
              </a:rPr>
              <a:t>Great tool for PE teachers due to portability</a:t>
            </a:r>
          </a:p>
          <a:p>
            <a:pPr marL="457200" indent="-457200">
              <a:buClr>
                <a:schemeClr val="tx1"/>
              </a:buClr>
              <a:buFont typeface="Wingdings" pitchFamily="2" charset="2"/>
              <a:buChar char="§"/>
            </a:pPr>
            <a:r>
              <a:rPr lang="en-US" sz="2800" dirty="0" smtClean="0">
                <a:solidFill>
                  <a:schemeClr val="tx1"/>
                </a:solidFill>
              </a:rPr>
              <a:t>Variety of “apps” to perform different tasks</a:t>
            </a:r>
          </a:p>
          <a:p>
            <a:pPr marL="457200" indent="-457200">
              <a:buClr>
                <a:schemeClr val="tx1"/>
              </a:buClr>
              <a:buFont typeface="Wingdings" pitchFamily="2" charset="2"/>
              <a:buChar char="§"/>
            </a:pPr>
            <a:r>
              <a:rPr lang="en-US" sz="2800" dirty="0" smtClean="0">
                <a:solidFill>
                  <a:schemeClr val="tx1"/>
                </a:solidFill>
              </a:rPr>
              <a:t>Can connect to LCD with connector cord</a:t>
            </a:r>
          </a:p>
          <a:p>
            <a:pPr marL="457200" indent="-457200">
              <a:buClr>
                <a:schemeClr val="tx1"/>
              </a:buClr>
              <a:buFont typeface="Wingdings" pitchFamily="2" charset="2"/>
              <a:buChar char="§"/>
            </a:pPr>
            <a:r>
              <a:rPr lang="en-US" sz="2800" dirty="0" smtClean="0">
                <a:solidFill>
                  <a:schemeClr val="tx1"/>
                </a:solidFill>
              </a:rPr>
              <a:t>With correct case, virtually indestructible</a:t>
            </a:r>
          </a:p>
          <a:p>
            <a:pPr>
              <a:buClr>
                <a:schemeClr val="tx1"/>
              </a:buClr>
            </a:pPr>
            <a:r>
              <a:rPr lang="en-US" sz="2800" dirty="0" smtClean="0">
                <a:solidFill>
                  <a:schemeClr val="tx1"/>
                </a:solidFill>
              </a:rPr>
              <a:t>BUT………</a:t>
            </a:r>
            <a:endParaRPr lang="en-US" sz="2800" dirty="0" smtClean="0">
              <a:solidFill>
                <a:srgbClr val="FF0000"/>
              </a:solidFill>
            </a:endParaRPr>
          </a:p>
          <a:p>
            <a:pPr marL="342900" indent="-342900">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3093802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3812645" cy="2429934"/>
          </a:xfrm>
        </p:spPr>
        <p:txBody>
          <a:bodyPr>
            <a:normAutofit/>
          </a:bodyPr>
          <a:lstStyle/>
          <a:p>
            <a:pPr algn="ctr"/>
            <a:r>
              <a:rPr lang="en-US" sz="4400" dirty="0" smtClean="0"/>
              <a:t>The “Downside”</a:t>
            </a:r>
            <a:br>
              <a:rPr lang="en-US" sz="4400" dirty="0" smtClean="0"/>
            </a:br>
            <a:r>
              <a:rPr lang="en-US" dirty="0" smtClean="0"/>
              <a:t/>
            </a:r>
            <a:br>
              <a:rPr lang="en-US" dirty="0" smtClean="0"/>
            </a:br>
            <a:endParaRPr lang="en-US" dirty="0"/>
          </a:p>
        </p:txBody>
      </p:sp>
      <p:sp>
        <p:nvSpPr>
          <p:cNvPr id="3" name="Text Placeholder 2"/>
          <p:cNvSpPr>
            <a:spLocks noGrp="1"/>
          </p:cNvSpPr>
          <p:nvPr>
            <p:ph type="body" sz="half" idx="2"/>
          </p:nvPr>
        </p:nvSpPr>
        <p:spPr>
          <a:xfrm>
            <a:off x="4800600" y="2819400"/>
            <a:ext cx="3818467" cy="2421467"/>
          </a:xfrm>
        </p:spPr>
        <p:txBody>
          <a:bodyPr>
            <a:noAutofit/>
          </a:bodyPr>
          <a:lstStyle/>
          <a:p>
            <a:pPr marL="285750" indent="-285750" algn="ctr">
              <a:buClr>
                <a:schemeClr val="tx1"/>
              </a:buClr>
              <a:buFont typeface="Wingdings" pitchFamily="2" charset="2"/>
              <a:buChar char="v"/>
            </a:pPr>
            <a:r>
              <a:rPr lang="en-US" sz="2400" dirty="0" smtClean="0">
                <a:solidFill>
                  <a:schemeClr val="tx1"/>
                </a:solidFill>
              </a:rPr>
              <a:t>Apps cost money</a:t>
            </a:r>
          </a:p>
          <a:p>
            <a:pPr marL="285750" indent="-285750" algn="ctr">
              <a:buClr>
                <a:schemeClr val="tx1"/>
              </a:buClr>
              <a:buFont typeface="Wingdings" pitchFamily="2" charset="2"/>
              <a:buChar char="v"/>
            </a:pPr>
            <a:r>
              <a:rPr lang="en-US" sz="2400" dirty="0" smtClean="0">
                <a:solidFill>
                  <a:schemeClr val="tx1"/>
                </a:solidFill>
              </a:rPr>
              <a:t>Money can be spent on apps that may not be appropriate</a:t>
            </a:r>
          </a:p>
          <a:p>
            <a:pPr marL="285750" indent="-285750" algn="ctr">
              <a:buClr>
                <a:schemeClr val="tx1"/>
              </a:buClr>
              <a:buFont typeface="Wingdings" pitchFamily="2" charset="2"/>
              <a:buChar char="v"/>
            </a:pPr>
            <a:r>
              <a:rPr lang="en-US" sz="2400" dirty="0" smtClean="0">
                <a:solidFill>
                  <a:schemeClr val="tx1"/>
                </a:solidFill>
              </a:rPr>
              <a:t>Connection issues can ruin a lesson</a:t>
            </a:r>
            <a:endParaRPr lang="en-US" sz="2400" dirty="0">
              <a:solidFill>
                <a:schemeClr val="tx1"/>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300" r="4300"/>
          <a:stretch>
            <a:fillRect/>
          </a:stretch>
        </p:blipFill>
        <p:spPr>
          <a:xfrm>
            <a:off x="838200" y="3124200"/>
            <a:ext cx="3565525" cy="2925763"/>
          </a:xfrm>
        </p:spPr>
      </p:pic>
    </p:spTree>
    <p:extLst>
      <p:ext uri="{BB962C8B-B14F-4D97-AF65-F5344CB8AC3E}">
        <p14:creationId xmlns:p14="http://schemas.microsoft.com/office/powerpoint/2010/main" val="2299555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3352800"/>
          </a:xfrm>
        </p:spPr>
        <p:txBody>
          <a:bodyPr>
            <a:normAutofit/>
          </a:bodyPr>
          <a:lstStyle/>
          <a:p>
            <a:r>
              <a:rPr lang="en-US" sz="6600" dirty="0" smtClean="0">
                <a:solidFill>
                  <a:srgbClr val="FFFF00"/>
                </a:solidFill>
              </a:rPr>
              <a:t>Apps that I have found helpful……</a:t>
            </a:r>
            <a:endParaRPr lang="en-US" sz="6600" dirty="0">
              <a:solidFill>
                <a:srgbClr val="FFFF00"/>
              </a:solidFill>
            </a:endParaRPr>
          </a:p>
        </p:txBody>
      </p:sp>
    </p:spTree>
    <p:extLst>
      <p:ext uri="{BB962C8B-B14F-4D97-AF65-F5344CB8AC3E}">
        <p14:creationId xmlns:p14="http://schemas.microsoft.com/office/powerpoint/2010/main" val="4054503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2743200" cy="1752600"/>
          </a:xfrm>
        </p:spPr>
        <p:txBody>
          <a:bodyPr>
            <a:normAutofit/>
          </a:bodyPr>
          <a:lstStyle/>
          <a:p>
            <a:r>
              <a:rPr lang="en-US" sz="4800" dirty="0" smtClean="0">
                <a:solidFill>
                  <a:srgbClr val="FFFF00"/>
                </a:solidFill>
              </a:rPr>
              <a:t>Pocket CPR</a:t>
            </a:r>
            <a:endParaRPr lang="en-US" sz="4800" dirty="0">
              <a:solidFill>
                <a:srgbClr val="FFFF00"/>
              </a:solidFill>
            </a:endParaRPr>
          </a:p>
        </p:txBody>
      </p:sp>
      <p:sp>
        <p:nvSpPr>
          <p:cNvPr id="3" name="Subtitle 2"/>
          <p:cNvSpPr>
            <a:spLocks noGrp="1"/>
          </p:cNvSpPr>
          <p:nvPr>
            <p:ph type="subTitle" idx="1"/>
          </p:nvPr>
        </p:nvSpPr>
        <p:spPr>
          <a:xfrm>
            <a:off x="1371600" y="4267200"/>
            <a:ext cx="6400800" cy="2133600"/>
          </a:xfrm>
        </p:spPr>
        <p:txBody>
          <a:bodyPr>
            <a:noAutofit/>
          </a:bodyPr>
          <a:lstStyle/>
          <a:p>
            <a:r>
              <a:rPr lang="en-US" sz="3200" dirty="0" smtClean="0">
                <a:solidFill>
                  <a:schemeClr val="tx1"/>
                </a:solidFill>
              </a:rPr>
              <a:t>Pocket CPR can lead you through a training session on CPR or direct you through an actual CPR emergency!</a:t>
            </a:r>
            <a:endParaRPr lang="en-US" sz="3200"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581400" y="457200"/>
            <a:ext cx="5156200" cy="3429000"/>
          </a:xfrm>
          <a:prstGeom prst="rect">
            <a:avLst/>
          </a:prstGeom>
          <a:noFill/>
          <a:ln>
            <a:noFill/>
          </a:ln>
        </p:spPr>
      </p:pic>
    </p:spTree>
    <p:extLst>
      <p:ext uri="{BB962C8B-B14F-4D97-AF65-F5344CB8AC3E}">
        <p14:creationId xmlns:p14="http://schemas.microsoft.com/office/powerpoint/2010/main" val="22108132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914400" y="3048000"/>
            <a:ext cx="3352800" cy="2819400"/>
          </a:xfrm>
        </p:spPr>
        <p:txBody>
          <a:bodyPr>
            <a:noAutofit/>
          </a:bodyPr>
          <a:lstStyle/>
          <a:p>
            <a:r>
              <a:rPr lang="en-US" sz="2400" dirty="0" smtClean="0">
                <a:solidFill>
                  <a:schemeClr val="tx1"/>
                </a:solidFill>
              </a:rPr>
              <a:t>You will be given the directions for CPR.  In addition, holding your device will measure the depth of your chest compressions to make sure they are correct! </a:t>
            </a:r>
            <a:endParaRPr lang="en-US" sz="2400" dirty="0">
              <a:solidFill>
                <a:schemeClr val="tx1"/>
              </a:solidFill>
            </a:endParaRPr>
          </a:p>
        </p:txBody>
      </p:sp>
      <p:sp>
        <p:nvSpPr>
          <p:cNvPr id="3" name="Title 2"/>
          <p:cNvSpPr>
            <a:spLocks noGrp="1"/>
          </p:cNvSpPr>
          <p:nvPr>
            <p:ph type="title"/>
          </p:nvPr>
        </p:nvSpPr>
        <p:spPr>
          <a:xfrm>
            <a:off x="762000" y="1295400"/>
            <a:ext cx="3352800" cy="1252728"/>
          </a:xfrm>
        </p:spPr>
        <p:txBody>
          <a:bodyPr/>
          <a:lstStyle/>
          <a:p>
            <a:pPr algn="ctr"/>
            <a:r>
              <a:rPr lang="en-US" sz="3600" dirty="0" smtClean="0">
                <a:solidFill>
                  <a:srgbClr val="002060"/>
                </a:solidFill>
              </a:rPr>
              <a:t>Pocket CPR</a:t>
            </a:r>
            <a:endParaRPr lang="en-US" sz="3600" dirty="0">
              <a:solidFill>
                <a:srgbClr val="002060"/>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3400" y="1447800"/>
            <a:ext cx="4495800" cy="4190999"/>
          </a:xfrm>
        </p:spPr>
      </p:pic>
    </p:spTree>
    <p:extLst>
      <p:ext uri="{BB962C8B-B14F-4D97-AF65-F5344CB8AC3E}">
        <p14:creationId xmlns:p14="http://schemas.microsoft.com/office/powerpoint/2010/main" val="288684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780108"/>
          </a:xfrm>
        </p:spPr>
        <p:txBody>
          <a:bodyPr/>
          <a:lstStyle/>
          <a:p>
            <a:r>
              <a:rPr lang="en-US" dirty="0" smtClean="0">
                <a:solidFill>
                  <a:srgbClr val="FFFF00"/>
                </a:solidFill>
              </a:rPr>
              <a:t>Cloud Storage</a:t>
            </a:r>
            <a:br>
              <a:rPr lang="en-US" dirty="0" smtClean="0">
                <a:solidFill>
                  <a:srgbClr val="FFFF00"/>
                </a:solidFill>
              </a:rPr>
            </a:br>
            <a:r>
              <a:rPr lang="en-US" dirty="0" smtClean="0">
                <a:solidFill>
                  <a:srgbClr val="FFFF00"/>
                </a:solidFill>
              </a:rPr>
              <a:t>“</a:t>
            </a:r>
            <a:r>
              <a:rPr lang="en-US" dirty="0" err="1" smtClean="0">
                <a:solidFill>
                  <a:srgbClr val="FFFF00"/>
                </a:solidFill>
              </a:rPr>
              <a:t>Dropbox</a:t>
            </a:r>
            <a:r>
              <a:rPr lang="en-US" dirty="0" smtClean="0">
                <a:solidFill>
                  <a:srgbClr val="FFFF00"/>
                </a:solidFill>
              </a:rPr>
              <a:t>”</a:t>
            </a:r>
            <a:endParaRPr lang="en-US" dirty="0">
              <a:solidFill>
                <a:srgbClr val="FFFF00"/>
              </a:solidFill>
            </a:endParaRPr>
          </a:p>
        </p:txBody>
      </p:sp>
      <p:sp>
        <p:nvSpPr>
          <p:cNvPr id="3" name="Subtitle 2"/>
          <p:cNvSpPr>
            <a:spLocks noGrp="1"/>
          </p:cNvSpPr>
          <p:nvPr>
            <p:ph type="subTitle" idx="1"/>
          </p:nvPr>
        </p:nvSpPr>
        <p:spPr>
          <a:xfrm>
            <a:off x="1371600" y="3124200"/>
            <a:ext cx="6400800" cy="2463800"/>
          </a:xfrm>
        </p:spPr>
        <p:txBody>
          <a:bodyPr>
            <a:normAutofit/>
          </a:bodyPr>
          <a:lstStyle/>
          <a:p>
            <a:r>
              <a:rPr lang="en-US" sz="2400" dirty="0" err="1" smtClean="0">
                <a:solidFill>
                  <a:schemeClr val="tx1"/>
                </a:solidFill>
              </a:rPr>
              <a:t>Dropbox</a:t>
            </a:r>
            <a:r>
              <a:rPr lang="en-US" sz="2400" dirty="0" smtClean="0">
                <a:solidFill>
                  <a:schemeClr val="tx1"/>
                </a:solidFill>
              </a:rPr>
              <a:t> enables you to store any data in the “cloud”.  Thus, you can access it at any time through a variety of devices, such as smart phones, tablets, or computers.  Also, you can share folders of information within a group of other </a:t>
            </a:r>
            <a:r>
              <a:rPr lang="en-US" sz="2400" dirty="0" err="1" smtClean="0">
                <a:solidFill>
                  <a:schemeClr val="tx1"/>
                </a:solidFill>
              </a:rPr>
              <a:t>Dropbox</a:t>
            </a:r>
            <a:r>
              <a:rPr lang="en-US" sz="2400" dirty="0" smtClean="0">
                <a:solidFill>
                  <a:schemeClr val="tx1"/>
                </a:solidFill>
              </a:rPr>
              <a:t> users.</a:t>
            </a:r>
            <a:endParaRPr lang="en-US" sz="2400" dirty="0">
              <a:solidFill>
                <a:schemeClr val="tx1"/>
              </a:solidFill>
            </a:endParaRPr>
          </a:p>
        </p:txBody>
      </p:sp>
    </p:spTree>
    <p:extLst>
      <p:ext uri="{BB962C8B-B14F-4D97-AF65-F5344CB8AC3E}">
        <p14:creationId xmlns:p14="http://schemas.microsoft.com/office/powerpoint/2010/main" val="4171935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5400" y="457200"/>
            <a:ext cx="3657600" cy="1371600"/>
          </a:xfrm>
        </p:spPr>
        <p:txBody>
          <a:bodyPr>
            <a:normAutofit fontScale="90000"/>
          </a:bodyPr>
          <a:lstStyle/>
          <a:p>
            <a:r>
              <a:rPr lang="en-US" dirty="0" err="1" smtClean="0">
                <a:solidFill>
                  <a:srgbClr val="FFFF00"/>
                </a:solidFill>
              </a:rPr>
              <a:t>Dropbox</a:t>
            </a:r>
            <a:r>
              <a:rPr lang="en-US" dirty="0" smtClean="0">
                <a:solidFill>
                  <a:srgbClr val="FFFF00"/>
                </a:solidFill>
              </a:rPr>
              <a:t/>
            </a:r>
            <a:br>
              <a:rPr lang="en-US" dirty="0" smtClean="0">
                <a:solidFill>
                  <a:srgbClr val="FFFF00"/>
                </a:solidFill>
              </a:rPr>
            </a:br>
            <a:r>
              <a:rPr lang="en-US" dirty="0" smtClean="0">
                <a:solidFill>
                  <a:srgbClr val="FFFF00"/>
                </a:solidFill>
              </a:rPr>
              <a:t>(phone/tablet)</a:t>
            </a:r>
            <a:endParaRPr lang="en-US" dirty="0">
              <a:solidFill>
                <a:srgbClr val="FFFF00"/>
              </a:solidFill>
            </a:endParaRPr>
          </a:p>
        </p:txBody>
      </p:sp>
      <p:sp>
        <p:nvSpPr>
          <p:cNvPr id="3" name="Subtitle 2"/>
          <p:cNvSpPr>
            <a:spLocks noGrp="1"/>
          </p:cNvSpPr>
          <p:nvPr>
            <p:ph type="subTitle" idx="1"/>
          </p:nvPr>
        </p:nvSpPr>
        <p:spPr>
          <a:xfrm>
            <a:off x="5334000" y="2209800"/>
            <a:ext cx="3124200" cy="4038600"/>
          </a:xfrm>
        </p:spPr>
        <p:txBody>
          <a:bodyPr>
            <a:noAutofit/>
          </a:bodyPr>
          <a:lstStyle/>
          <a:p>
            <a:r>
              <a:rPr lang="en-US" sz="2800" dirty="0" smtClean="0">
                <a:solidFill>
                  <a:schemeClr val="tx1"/>
                </a:solidFill>
              </a:rPr>
              <a:t>You can access any documents via a wireless connection.  Also, marking files as favorites will enable you to view them without a connection. </a:t>
            </a:r>
            <a:endParaRPr lang="en-US"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9600"/>
            <a:ext cx="4114800" cy="5486400"/>
          </a:xfrm>
          <a:prstGeom prst="rect">
            <a:avLst/>
          </a:prstGeom>
        </p:spPr>
      </p:pic>
    </p:spTree>
    <p:extLst>
      <p:ext uri="{BB962C8B-B14F-4D97-AF65-F5344CB8AC3E}">
        <p14:creationId xmlns:p14="http://schemas.microsoft.com/office/powerpoint/2010/main" val="264976025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672</Words>
  <Application>Microsoft Office PowerPoint</Application>
  <PresentationFormat>On-screen Show (4:3)</PresentationFormat>
  <Paragraphs>69</Paragraphs>
  <Slides>26</Slides>
  <Notes>4</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iRespondGraphMaster</vt:lpstr>
      <vt:lpstr>Waveform</vt:lpstr>
      <vt:lpstr>iRespondQuestionMaster</vt:lpstr>
      <vt:lpstr>iPads and Technology in PE “Working smarter, not harder!”</vt:lpstr>
      <vt:lpstr>Considerations to adding technology in Physical Education:</vt:lpstr>
      <vt:lpstr>iPads</vt:lpstr>
      <vt:lpstr>The “Downside”  </vt:lpstr>
      <vt:lpstr>Apps that I have found helpful……</vt:lpstr>
      <vt:lpstr>Pocket CPR</vt:lpstr>
      <vt:lpstr>Pocket CPR</vt:lpstr>
      <vt:lpstr>Cloud Storage “Dropbox”</vt:lpstr>
      <vt:lpstr>Dropbox (phone/tablet)</vt:lpstr>
      <vt:lpstr>Dropbox via computer</vt:lpstr>
      <vt:lpstr>Music Workout</vt:lpstr>
      <vt:lpstr>You can use music from your device (phone or tablet).</vt:lpstr>
      <vt:lpstr>Teacher’s Assistant Pro</vt:lpstr>
      <vt:lpstr>Student info can be tracked by class or searching the entire data base.</vt:lpstr>
      <vt:lpstr>Student data page</vt:lpstr>
      <vt:lpstr>Fitnessgram</vt:lpstr>
      <vt:lpstr>MultiStop</vt:lpstr>
      <vt:lpstr>LCD/Smartboard apps</vt:lpstr>
      <vt:lpstr>PowerPoint Presentation</vt:lpstr>
      <vt:lpstr>This image was created with Screenchomp to assist in teaching our younger students about the sit and reach test.</vt:lpstr>
      <vt:lpstr>Educreations will let you browse and use presentations created and shared by other teachers.</vt:lpstr>
      <vt:lpstr>Slideshark</vt:lpstr>
      <vt:lpstr>Slideshow HD You can create your own slideshows with pictures and music from your tablet.</vt:lpstr>
      <vt:lpstr>In closing, there are multiple ways to integrate technology, particularly iPads, into a K-12 Physical Education setting.  You will make some mistakes when you get started, but don’t let that deter you!  Remember....</vt:lpstr>
      <vt:lpstr>PowerPoint Presentation</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Devore</dc:creator>
  <cp:lastModifiedBy>Brian Devore</cp:lastModifiedBy>
  <cp:revision>31</cp:revision>
  <dcterms:created xsi:type="dcterms:W3CDTF">2013-03-26T13:22:57Z</dcterms:created>
  <dcterms:modified xsi:type="dcterms:W3CDTF">2013-04-10T01:22:35Z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ies>
</file>